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A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p:scale>
          <a:sx n="100" d="100"/>
          <a:sy n="100" d="100"/>
        </p:scale>
        <p:origin x="3128"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33EF785-F380-B84A-A9B1-1093C6092277}" type="datetimeFigureOut">
              <a:rPr lang="de-DE" smtClean="0"/>
              <a:t>28.11.25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410225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33EF785-F380-B84A-A9B1-1093C6092277}" type="datetimeFigureOut">
              <a:rPr lang="de-DE" smtClean="0"/>
              <a:t>28.11.25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312929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33EF785-F380-B84A-A9B1-1093C6092277}" type="datetimeFigureOut">
              <a:rPr lang="de-DE" smtClean="0"/>
              <a:t>28.11.25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143151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33EF785-F380-B84A-A9B1-1093C6092277}" type="datetimeFigureOut">
              <a:rPr lang="de-DE" smtClean="0"/>
              <a:t>28.11.25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372277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33EF785-F380-B84A-A9B1-1093C6092277}" type="datetimeFigureOut">
              <a:rPr lang="de-DE" smtClean="0"/>
              <a:t>28.11.25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256542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33EF785-F380-B84A-A9B1-1093C6092277}" type="datetimeFigureOut">
              <a:rPr lang="de-DE" smtClean="0"/>
              <a:t>28.11.25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323844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33EF785-F380-B84A-A9B1-1093C6092277}" type="datetimeFigureOut">
              <a:rPr lang="de-DE" smtClean="0"/>
              <a:t>28.11.25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164912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33EF785-F380-B84A-A9B1-1093C6092277}" type="datetimeFigureOut">
              <a:rPr lang="de-DE" smtClean="0"/>
              <a:t>28.11.25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301466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EF785-F380-B84A-A9B1-1093C6092277}" type="datetimeFigureOut">
              <a:rPr lang="de-DE" smtClean="0"/>
              <a:t>28.11.25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260921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733EF785-F380-B84A-A9B1-1093C6092277}" type="datetimeFigureOut">
              <a:rPr lang="de-DE" smtClean="0"/>
              <a:t>28.11.25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192572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733EF785-F380-B84A-A9B1-1093C6092277}" type="datetimeFigureOut">
              <a:rPr lang="de-DE" smtClean="0"/>
              <a:t>28.11.25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A5C4CF2-5268-3D4E-8A42-BE044120C592}" type="slidenum">
              <a:rPr lang="de-DE" smtClean="0"/>
              <a:t>‹Nr.›</a:t>
            </a:fld>
            <a:endParaRPr lang="de-DE"/>
          </a:p>
        </p:txBody>
      </p:sp>
    </p:spTree>
    <p:extLst>
      <p:ext uri="{BB962C8B-B14F-4D97-AF65-F5344CB8AC3E}">
        <p14:creationId xmlns:p14="http://schemas.microsoft.com/office/powerpoint/2010/main" val="202070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733EF785-F380-B84A-A9B1-1093C6092277}" type="datetimeFigureOut">
              <a:rPr lang="de-DE" smtClean="0"/>
              <a:t>28.11.25</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5A5C4CF2-5268-3D4E-8A42-BE044120C592}" type="slidenum">
              <a:rPr lang="de-DE" smtClean="0"/>
              <a:t>‹Nr.›</a:t>
            </a:fld>
            <a:endParaRPr lang="de-DE"/>
          </a:p>
        </p:txBody>
      </p:sp>
    </p:spTree>
    <p:extLst>
      <p:ext uri="{BB962C8B-B14F-4D97-AF65-F5344CB8AC3E}">
        <p14:creationId xmlns:p14="http://schemas.microsoft.com/office/powerpoint/2010/main" val="389526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4">
            <a:extLst>
              <a:ext uri="{FF2B5EF4-FFF2-40B4-BE49-F238E27FC236}">
                <a16:creationId xmlns:a16="http://schemas.microsoft.com/office/drawing/2014/main" id="{0E55EAAE-56D2-B028-488E-BD2D15E1FBB1}"/>
              </a:ext>
            </a:extLst>
          </p:cNvPr>
          <p:cNvPicPr>
            <a:picLocks noChangeAspect="1"/>
          </p:cNvPicPr>
          <p:nvPr/>
        </p:nvPicPr>
        <p:blipFill>
          <a:blip r:embed="rId2"/>
          <a:stretch>
            <a:fillRect/>
          </a:stretch>
        </p:blipFill>
        <p:spPr>
          <a:xfrm rot="5400000">
            <a:off x="-1533817" y="1533817"/>
            <a:ext cx="9925633" cy="6858000"/>
          </a:xfrm>
          <a:prstGeom prst="rect">
            <a:avLst/>
          </a:prstGeom>
        </p:spPr>
      </p:pic>
      <p:pic>
        <p:nvPicPr>
          <p:cNvPr id="5" name="Bild 5">
            <a:extLst>
              <a:ext uri="{FF2B5EF4-FFF2-40B4-BE49-F238E27FC236}">
                <a16:creationId xmlns:a16="http://schemas.microsoft.com/office/drawing/2014/main" id="{F1030549-356B-18ED-AFDB-DC650090B3D4}"/>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20AA3E6C-7515-5C80-F1B8-914EFEC86084}"/>
              </a:ext>
            </a:extLst>
          </p:cNvPr>
          <p:cNvPicPr>
            <a:picLocks noChangeAspect="1"/>
          </p:cNvPicPr>
          <p:nvPr/>
        </p:nvPicPr>
        <p:blipFill>
          <a:blip r:embed="rId4"/>
          <a:stretch>
            <a:fillRect/>
          </a:stretch>
        </p:blipFill>
        <p:spPr>
          <a:xfrm>
            <a:off x="93602" y="8069"/>
            <a:ext cx="2760450" cy="487529"/>
          </a:xfrm>
          <a:prstGeom prst="rect">
            <a:avLst/>
          </a:prstGeom>
        </p:spPr>
      </p:pic>
      <p:sp>
        <p:nvSpPr>
          <p:cNvPr id="7" name="Textfeld 6">
            <a:extLst>
              <a:ext uri="{FF2B5EF4-FFF2-40B4-BE49-F238E27FC236}">
                <a16:creationId xmlns:a16="http://schemas.microsoft.com/office/drawing/2014/main" id="{C09F7905-41A3-33CB-E76F-B4B302E70BC3}"/>
              </a:ext>
            </a:extLst>
          </p:cNvPr>
          <p:cNvSpPr txBox="1"/>
          <p:nvPr/>
        </p:nvSpPr>
        <p:spPr>
          <a:xfrm>
            <a:off x="352152" y="3516235"/>
            <a:ext cx="6159500" cy="4093428"/>
          </a:xfrm>
          <a:prstGeom prst="rect">
            <a:avLst/>
          </a:prstGeom>
          <a:noFill/>
        </p:spPr>
        <p:txBody>
          <a:bodyPr wrap="square" rtlCol="0">
            <a:spAutoFit/>
          </a:bodyPr>
          <a:lstStyle/>
          <a:p>
            <a:pPr algn="ctr"/>
            <a:r>
              <a:rPr lang="de-DE" sz="2000" b="1" dirty="0"/>
              <a:t>Die Lernvereinbarung </a:t>
            </a:r>
          </a:p>
          <a:p>
            <a:pPr algn="ctr"/>
            <a:r>
              <a:rPr lang="de-DE" b="1" dirty="0"/>
              <a:t>– ein Herzstück interkultureller Zusammenarbeit</a:t>
            </a:r>
          </a:p>
          <a:p>
            <a:endParaRPr lang="de-DE" sz="1200" dirty="0"/>
          </a:p>
          <a:p>
            <a:pPr algn="just"/>
            <a:r>
              <a:rPr lang="de-DE" sz="1200" dirty="0"/>
              <a:t>In interkulturell geprägten Arbeitsbeziehungen nimmt die Lernvereinbarung einen zentralen Platz ein. Neben dem formellen Arbeitsvertrag schafft sie Raum für das, was im Alltag oft übersehen wird: die Regeln des sozialen Miteinanders. Denn diese sind nun einmal nicht überall gleich. Es wird immer wieder vorausgesetzt, dass alle Menschen diese impliziten Regeln kennen sollten. Aber vieles, was für die eine Person selbstverständlich ist, ist für eine andere keineswegs „normal“. Vor allem, wenn Kulturunterschiede zu groß sind, macht es Sinn, Regeln, die Ihnen wichtig sind, explizit zu machen. Besonders dann, wenn Menschen noch nicht viel Arbeitserfahrung im Allgemeinen oder speziell in Deutschland haben und wenn in einem Unternehmen immer wieder ähnliche Missverständnisse auftreten – etwa beim Verständnis von Pünktlichkeit, Verlässlichkeit oder Kommunikationsstilen – kann eine Lernvereinbarung helfen, diese „blinden Flecken“ sichtbar zu machen und Unstimmigkeiten vorzubeugen. Durch die Lernvereinbarung werden soziale Verhaltensregeln, Unternehmenskultur und hausinterne Erwartungen transparent gemacht – anstatt unausgesprochen zu bleiben und zu subtiler Irritation oder offenen Konflikten zu führen. Damit sind Lernvereinbarungen ein grundlegender Baustein moderner </a:t>
            </a:r>
            <a:r>
              <a:rPr lang="de-DE" sz="1200" dirty="0" err="1"/>
              <a:t>Diversity</a:t>
            </a:r>
            <a:r>
              <a:rPr lang="de-DE" sz="1200" dirty="0"/>
              <a:t>-Arbeit.</a:t>
            </a:r>
          </a:p>
          <a:p>
            <a:endParaRPr lang="de-DE" dirty="0"/>
          </a:p>
        </p:txBody>
      </p:sp>
      <p:sp>
        <p:nvSpPr>
          <p:cNvPr id="8" name="Textfeld 7">
            <a:extLst>
              <a:ext uri="{FF2B5EF4-FFF2-40B4-BE49-F238E27FC236}">
                <a16:creationId xmlns:a16="http://schemas.microsoft.com/office/drawing/2014/main" id="{E168B69B-9820-9F63-47DB-C60F2AC34EDF}"/>
              </a:ext>
            </a:extLst>
          </p:cNvPr>
          <p:cNvSpPr txBox="1"/>
          <p:nvPr/>
        </p:nvSpPr>
        <p:spPr>
          <a:xfrm>
            <a:off x="346348" y="7377058"/>
            <a:ext cx="6159500" cy="2123658"/>
          </a:xfrm>
          <a:prstGeom prst="rect">
            <a:avLst/>
          </a:prstGeom>
          <a:solidFill>
            <a:srgbClr val="8CA416">
              <a:alpha val="45882"/>
            </a:srgbClr>
          </a:solidFill>
        </p:spPr>
        <p:txBody>
          <a:bodyPr wrap="square" rtlCol="0">
            <a:spAutoFit/>
          </a:bodyPr>
          <a:lstStyle/>
          <a:p>
            <a:pPr algn="ctr"/>
            <a:endParaRPr lang="de-DE" sz="1100" b="1" dirty="0"/>
          </a:p>
          <a:p>
            <a:pPr algn="ctr"/>
            <a:r>
              <a:rPr lang="de-DE" sz="1100" b="1" dirty="0" err="1"/>
              <a:t>Fallbox</a:t>
            </a:r>
            <a:r>
              <a:rPr lang="de-DE" sz="1100" b="1" dirty="0"/>
              <a:t> 1: Pünktlichkeit – gleiche Uhrzeit, anderes Verständnis</a:t>
            </a:r>
          </a:p>
          <a:p>
            <a:pPr algn="ctr"/>
            <a:endParaRPr lang="de-DE" sz="1100" b="1" dirty="0"/>
          </a:p>
          <a:p>
            <a:r>
              <a:rPr lang="de-DE" sz="1100" b="1" dirty="0"/>
              <a:t>Situation: </a:t>
            </a:r>
            <a:r>
              <a:rPr lang="de-DE" sz="1100" dirty="0"/>
              <a:t>Ein neuer Mitarbeiter aus einem Land mit flexiblerem Umgang mit Zeit erscheint regelmäßig fünf bis zehn Minuten später zum Schichtbeginn.</a:t>
            </a:r>
          </a:p>
          <a:p>
            <a:r>
              <a:rPr lang="de-DE" sz="1100" b="1" dirty="0"/>
              <a:t>Missverständnis: </a:t>
            </a:r>
            <a:r>
              <a:rPr lang="de-DE" sz="1100" dirty="0"/>
              <a:t>Er geht davon aus, dass diese kleine Zeitspanne im Sinne einer „sozialen Pünktlichkeit“ unproblematisch ist. Die Teamleitung hingegen versteht Pünktlichkeit sehr strikt und ist irritiert.</a:t>
            </a:r>
          </a:p>
          <a:p>
            <a:r>
              <a:rPr lang="de-DE" sz="1100" b="1" dirty="0"/>
              <a:t>Lösung durch die Lernvereinbarung: </a:t>
            </a:r>
            <a:r>
              <a:rPr lang="de-DE" sz="1100" dirty="0"/>
              <a:t>Im Gespräch wird erklärt, dass im Unternehmen „8:00 Uhr“ bedeutet, </a:t>
            </a:r>
            <a:r>
              <a:rPr lang="de-DE" sz="1100" i="1" dirty="0"/>
              <a:t>arbeitsbereit um 8:00 Uhr am Arbeitsplatz zu sein</a:t>
            </a:r>
            <a:r>
              <a:rPr lang="de-DE" sz="1100" dirty="0"/>
              <a:t>. Der Mitarbeiter versteht erstmals, warum seine Kolleg*innen verärgert waren – und es entsteht Klarheit auf beiden Seiten.</a:t>
            </a:r>
          </a:p>
          <a:p>
            <a:endParaRPr lang="de-DE" sz="1100" dirty="0"/>
          </a:p>
        </p:txBody>
      </p:sp>
      <p:pic>
        <p:nvPicPr>
          <p:cNvPr id="10" name="Bild 6" descr="iStock-1346227626_Klinikteam.jpg">
            <a:extLst>
              <a:ext uri="{FF2B5EF4-FFF2-40B4-BE49-F238E27FC236}">
                <a16:creationId xmlns:a16="http://schemas.microsoft.com/office/drawing/2014/main" id="{D17C94A8-1950-4ED6-035A-4483316B8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827" y="863898"/>
            <a:ext cx="4010974" cy="2673982"/>
          </a:xfrm>
          <a:prstGeom prst="rect">
            <a:avLst/>
          </a:prstGeom>
        </p:spPr>
      </p:pic>
    </p:spTree>
    <p:extLst>
      <p:ext uri="{BB962C8B-B14F-4D97-AF65-F5344CB8AC3E}">
        <p14:creationId xmlns:p14="http://schemas.microsoft.com/office/powerpoint/2010/main" val="309956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D2EE-4C3F-03BA-2AB9-24BDA90B089F}"/>
            </a:ext>
          </a:extLst>
        </p:cNvPr>
        <p:cNvGrpSpPr/>
        <p:nvPr/>
      </p:nvGrpSpPr>
      <p:grpSpPr>
        <a:xfrm>
          <a:off x="0" y="0"/>
          <a:ext cx="0" cy="0"/>
          <a:chOff x="0" y="0"/>
          <a:chExt cx="0" cy="0"/>
        </a:xfrm>
      </p:grpSpPr>
      <p:pic>
        <p:nvPicPr>
          <p:cNvPr id="4" name="Bild 4">
            <a:extLst>
              <a:ext uri="{FF2B5EF4-FFF2-40B4-BE49-F238E27FC236}">
                <a16:creationId xmlns:a16="http://schemas.microsoft.com/office/drawing/2014/main" id="{EE30C9BB-2D70-38CE-2271-7BF60A1AECD4}"/>
              </a:ext>
            </a:extLst>
          </p:cNvPr>
          <p:cNvPicPr>
            <a:picLocks noChangeAspect="1"/>
          </p:cNvPicPr>
          <p:nvPr/>
        </p:nvPicPr>
        <p:blipFill>
          <a:blip r:embed="rId2"/>
          <a:stretch>
            <a:fillRect/>
          </a:stretch>
        </p:blipFill>
        <p:spPr>
          <a:xfrm rot="5400000">
            <a:off x="-1524000" y="1543633"/>
            <a:ext cx="9906000" cy="6858000"/>
          </a:xfrm>
          <a:prstGeom prst="rect">
            <a:avLst/>
          </a:prstGeom>
        </p:spPr>
      </p:pic>
      <p:pic>
        <p:nvPicPr>
          <p:cNvPr id="5" name="Bild 5">
            <a:extLst>
              <a:ext uri="{FF2B5EF4-FFF2-40B4-BE49-F238E27FC236}">
                <a16:creationId xmlns:a16="http://schemas.microsoft.com/office/drawing/2014/main" id="{75BAA426-55A8-1ACF-2422-42EA6FB0A1A3}"/>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87CFC64C-53DF-C77A-74E2-EB428B2D1394}"/>
              </a:ext>
            </a:extLst>
          </p:cNvPr>
          <p:cNvPicPr>
            <a:picLocks noChangeAspect="1"/>
          </p:cNvPicPr>
          <p:nvPr/>
        </p:nvPicPr>
        <p:blipFill>
          <a:blip r:embed="rId4"/>
          <a:stretch>
            <a:fillRect/>
          </a:stretch>
        </p:blipFill>
        <p:spPr>
          <a:xfrm>
            <a:off x="93602" y="8069"/>
            <a:ext cx="2760450" cy="487529"/>
          </a:xfrm>
          <a:prstGeom prst="rect">
            <a:avLst/>
          </a:prstGeom>
        </p:spPr>
      </p:pic>
      <p:sp>
        <p:nvSpPr>
          <p:cNvPr id="2" name="Textfeld 1">
            <a:extLst>
              <a:ext uri="{FF2B5EF4-FFF2-40B4-BE49-F238E27FC236}">
                <a16:creationId xmlns:a16="http://schemas.microsoft.com/office/drawing/2014/main" id="{864448FB-30BE-0063-1DFD-1DC8AC401711}"/>
              </a:ext>
            </a:extLst>
          </p:cNvPr>
          <p:cNvSpPr txBox="1"/>
          <p:nvPr/>
        </p:nvSpPr>
        <p:spPr>
          <a:xfrm>
            <a:off x="381000" y="900035"/>
            <a:ext cx="6096000" cy="3847207"/>
          </a:xfrm>
          <a:prstGeom prst="rect">
            <a:avLst/>
          </a:prstGeom>
          <a:noFill/>
        </p:spPr>
        <p:txBody>
          <a:bodyPr wrap="square" rtlCol="0">
            <a:spAutoFit/>
          </a:bodyPr>
          <a:lstStyle/>
          <a:p>
            <a:pPr marL="342900" lvl="0" indent="-342900">
              <a:buAutoNum type="arabicPeriod"/>
            </a:pPr>
            <a:r>
              <a:rPr lang="de-DE" sz="1400" b="1" dirty="0"/>
              <a:t>Was gehört in eine Lernvereinbarung?</a:t>
            </a:r>
          </a:p>
          <a:p>
            <a:pPr lvl="0"/>
            <a:endParaRPr lang="de-DE" sz="1400" dirty="0"/>
          </a:p>
          <a:p>
            <a:pPr algn="just"/>
            <a:r>
              <a:rPr lang="de-DE" sz="1200" dirty="0"/>
              <a:t>Eine Lernvereinbarung hält zentrale Aspekte des Arbeits- und Sozialverhaltens fest, die für eine gelingende Zusammenarbeit wichtig sind. Dazu gehören insbesondere:</a:t>
            </a:r>
          </a:p>
          <a:p>
            <a:endParaRPr lang="de-DE" sz="1200" dirty="0"/>
          </a:p>
          <a:p>
            <a:r>
              <a:rPr lang="de-DE" sz="1200" b="1" dirty="0"/>
              <a:t>a. Unternehmenskultur explizit machen</a:t>
            </a:r>
            <a:endParaRPr lang="de-DE" sz="1200" dirty="0"/>
          </a:p>
          <a:p>
            <a:pPr marL="171450" lvl="0" indent="-171450">
              <a:buFont typeface="Arial" panose="020B0604020202020204" pitchFamily="34" charset="0"/>
              <a:buChar char="•"/>
            </a:pPr>
            <a:r>
              <a:rPr lang="de-DE" sz="1200" dirty="0"/>
              <a:t>Umgang mit Hierarchien (z.B. welche Hierarchien müssen in unserem Unternehmen beachtet werden? Wo herrscht hier eher ein „Augenhöhe-Klima“ und wo eher nicht? …)</a:t>
            </a:r>
          </a:p>
          <a:p>
            <a:pPr marL="171450" lvl="0" indent="-171450">
              <a:buFont typeface="Arial" panose="020B0604020202020204" pitchFamily="34" charset="0"/>
              <a:buChar char="•"/>
            </a:pPr>
            <a:r>
              <a:rPr lang="de-DE" sz="1200" dirty="0"/>
              <a:t>Diversität und Respekt (z.B. Gleichberechtigung der Geschlechter, … )</a:t>
            </a:r>
          </a:p>
          <a:p>
            <a:pPr marL="171450" lvl="0" indent="-171450">
              <a:buFont typeface="Arial" panose="020B0604020202020204" pitchFamily="34" charset="0"/>
              <a:buChar char="•"/>
            </a:pPr>
            <a:r>
              <a:rPr lang="de-DE" sz="1200" dirty="0"/>
              <a:t>Kommunikationsstil (z.B. direkt/indirekt, Feedbackkultur, …)</a:t>
            </a:r>
          </a:p>
          <a:p>
            <a:pPr marL="171450" lvl="0" indent="-171450">
              <a:buFont typeface="Arial" panose="020B0604020202020204" pitchFamily="34" charset="0"/>
              <a:buChar char="•"/>
            </a:pPr>
            <a:r>
              <a:rPr lang="de-DE" sz="1200" dirty="0"/>
              <a:t>Umgang mit Konflikten (Wie gehen wir mit Konflikten um? Konfliktlösungsstrategien …)</a:t>
            </a:r>
          </a:p>
          <a:p>
            <a:pPr marL="171450" lvl="0" indent="-171450">
              <a:buFont typeface="Arial" panose="020B0604020202020204" pitchFamily="34" charset="0"/>
              <a:buChar char="•"/>
            </a:pPr>
            <a:r>
              <a:rPr lang="de-DE" sz="1200" dirty="0"/>
              <a:t>Fehlerkultur (Was tun, wenn Fehler passiert sind? Fehler als Lernchance betrachten, …)</a:t>
            </a:r>
          </a:p>
          <a:p>
            <a:pPr marL="171450" lvl="0" indent="-171450">
              <a:buFont typeface="Arial" panose="020B0604020202020204" pitchFamily="34" charset="0"/>
              <a:buChar char="•"/>
            </a:pPr>
            <a:r>
              <a:rPr lang="de-DE" sz="1200" dirty="0"/>
              <a:t>Erwartungen an Pünktlichkeit und Verlässlichkeit (Was bedeuten in unserem Betrieb Pünktlichkeit und Verlässlichkeit? …)</a:t>
            </a:r>
          </a:p>
          <a:p>
            <a:pPr marL="171450" lvl="0" indent="-171450">
              <a:buFont typeface="Arial" panose="020B0604020202020204" pitchFamily="34" charset="0"/>
              <a:buChar char="•"/>
            </a:pPr>
            <a:r>
              <a:rPr lang="de-DE" sz="1200" dirty="0"/>
              <a:t>Sprachliche Verständigung (Wie gehen wir mit Deutschlernenden um? Welche Erwartungen haben wir? Wie können wir unterstützen?  …)</a:t>
            </a:r>
          </a:p>
          <a:p>
            <a:pPr marL="171450" lvl="0" indent="-171450">
              <a:buFont typeface="Arial" panose="020B0604020202020204" pitchFamily="34" charset="0"/>
              <a:buChar char="•"/>
            </a:pPr>
            <a:r>
              <a:rPr lang="de-DE" sz="1200" dirty="0"/>
              <a:t>Teamgeist, kollegiale Zusammenarbeit und wertschätzende Kommunikation (z.B. neben allen Unterschieden zählen unsere gemeinsamen Ziele! Wir helfen uns gegenseitig! Wir haben die Augen füreinander offen! …)</a:t>
            </a:r>
          </a:p>
          <a:p>
            <a:endParaRPr lang="de-DE" sz="1200" dirty="0"/>
          </a:p>
        </p:txBody>
      </p:sp>
      <p:sp>
        <p:nvSpPr>
          <p:cNvPr id="3" name="Textfeld 2">
            <a:extLst>
              <a:ext uri="{FF2B5EF4-FFF2-40B4-BE49-F238E27FC236}">
                <a16:creationId xmlns:a16="http://schemas.microsoft.com/office/drawing/2014/main" id="{795B3302-8C5A-A516-EE73-D8D7E7C310C3}"/>
              </a:ext>
            </a:extLst>
          </p:cNvPr>
          <p:cNvSpPr txBox="1"/>
          <p:nvPr/>
        </p:nvSpPr>
        <p:spPr>
          <a:xfrm>
            <a:off x="381000" y="4744517"/>
            <a:ext cx="6096000" cy="2123658"/>
          </a:xfrm>
          <a:prstGeom prst="rect">
            <a:avLst/>
          </a:prstGeom>
          <a:solidFill>
            <a:srgbClr val="8CA416">
              <a:alpha val="45882"/>
            </a:srgbClr>
          </a:solidFill>
        </p:spPr>
        <p:txBody>
          <a:bodyPr wrap="square" rtlCol="0">
            <a:spAutoFit/>
          </a:bodyPr>
          <a:lstStyle/>
          <a:p>
            <a:pPr algn="ctr"/>
            <a:endParaRPr lang="de-DE" sz="1100" b="1" dirty="0"/>
          </a:p>
          <a:p>
            <a:pPr algn="ctr"/>
            <a:r>
              <a:rPr lang="de-DE" sz="1100" b="1" dirty="0" err="1"/>
              <a:t>Fallbox</a:t>
            </a:r>
            <a:r>
              <a:rPr lang="de-DE" sz="1100" b="1" dirty="0"/>
              <a:t> 2: Direkte Rückmeldungen – zu hart oder einfach klar?</a:t>
            </a:r>
          </a:p>
          <a:p>
            <a:endParaRPr lang="de-DE" sz="1100" b="1" dirty="0"/>
          </a:p>
          <a:p>
            <a:r>
              <a:rPr lang="de-DE" sz="1100" b="1" dirty="0"/>
              <a:t>Situation: </a:t>
            </a:r>
            <a:r>
              <a:rPr lang="de-DE" sz="1100" dirty="0"/>
              <a:t>Eine Kollegin gibt ein direktes Feedback: „Du musst die Dokumentation abends noch fertigstellen, sonst kommt das Team am nächsten Tag nicht voran.“</a:t>
            </a:r>
          </a:p>
          <a:p>
            <a:r>
              <a:rPr lang="de-DE" sz="1100" b="1" dirty="0"/>
              <a:t>Missverständnis: </a:t>
            </a:r>
            <a:r>
              <a:rPr lang="de-DE" sz="1100" dirty="0"/>
              <a:t>Eine Mitarbeiterin mit High-</a:t>
            </a:r>
            <a:r>
              <a:rPr lang="de-DE" sz="1100" dirty="0" err="1"/>
              <a:t>Context</a:t>
            </a:r>
            <a:r>
              <a:rPr lang="de-DE" sz="1100" dirty="0"/>
              <a:t>-Hintergrund empfindet die Aussage als grob und persönlich verletzend.</a:t>
            </a:r>
          </a:p>
          <a:p>
            <a:r>
              <a:rPr lang="de-DE" sz="1100" b="1" dirty="0"/>
              <a:t>Lösung durch die Lernvereinbarung: </a:t>
            </a:r>
            <a:r>
              <a:rPr lang="de-DE" sz="1100" dirty="0"/>
              <a:t>In der Lernvereinbarung wird erklärt, dass direkte Kommunikation im Unternehmen </a:t>
            </a:r>
            <a:r>
              <a:rPr lang="de-DE" sz="1100" i="1" dirty="0"/>
              <a:t>keine Kritik an der Person, sondern eine Information über den Arbeitsprozess</a:t>
            </a:r>
            <a:r>
              <a:rPr lang="de-DE" sz="1100" dirty="0"/>
              <a:t> ist. In späteren Feedbackgesprächen berichtet die Mitarbeiterin, dass sie diesen Stil langsam besser einordnen kann.</a:t>
            </a:r>
          </a:p>
          <a:p>
            <a:endParaRPr lang="de-DE" sz="1100" dirty="0"/>
          </a:p>
        </p:txBody>
      </p:sp>
      <p:sp>
        <p:nvSpPr>
          <p:cNvPr id="9" name="Textfeld 8">
            <a:extLst>
              <a:ext uri="{FF2B5EF4-FFF2-40B4-BE49-F238E27FC236}">
                <a16:creationId xmlns:a16="http://schemas.microsoft.com/office/drawing/2014/main" id="{4AF9B869-0118-9768-EE2B-B7C9BEB74707}"/>
              </a:ext>
            </a:extLst>
          </p:cNvPr>
          <p:cNvSpPr txBox="1"/>
          <p:nvPr/>
        </p:nvSpPr>
        <p:spPr>
          <a:xfrm>
            <a:off x="380999" y="7055360"/>
            <a:ext cx="6095999" cy="2677656"/>
          </a:xfrm>
          <a:prstGeom prst="rect">
            <a:avLst/>
          </a:prstGeom>
          <a:noFill/>
        </p:spPr>
        <p:txBody>
          <a:bodyPr wrap="square">
            <a:spAutoFit/>
          </a:bodyPr>
          <a:lstStyle/>
          <a:p>
            <a:pPr algn="just">
              <a:buNone/>
            </a:pPr>
            <a:r>
              <a:rPr lang="de-DE" sz="1200" b="1" dirty="0">
                <a:effectLst/>
                <a:ea typeface="Times New Roman" panose="02020603050405020304" pitchFamily="18" charset="0"/>
              </a:rPr>
              <a:t>b. Hausinterne Regeln und individuelle Absprachen</a:t>
            </a:r>
            <a:endParaRPr lang="de-DE" sz="1200" dirty="0">
              <a:effectLst/>
              <a:ea typeface="Times New Roman" panose="02020603050405020304" pitchFamily="18" charset="0"/>
            </a:endParaRPr>
          </a:p>
          <a:p>
            <a:pPr algn="just">
              <a:buNone/>
            </a:pPr>
            <a:r>
              <a:rPr lang="de-DE" sz="1200" dirty="0">
                <a:effectLst/>
                <a:ea typeface="Times New Roman" panose="02020603050405020304" pitchFamily="18" charset="0"/>
              </a:rPr>
              <a:t>Jedes Unternehmen ist anders und hat hausinterne Regeln. Diese können Kleiderordnungen, bestimmte organisatorische Abläufe oder sicherheitsrelevante Aspekte sein. Hilfreich ist die Frage: Welche Themen (neben den oben genannten) haben in unserem Unternehmen bisher wiederholt zu Missverständnissen geführt? Genau diese Punkte gehören in die Lernvereinbarung.</a:t>
            </a:r>
          </a:p>
          <a:p>
            <a:pPr algn="just">
              <a:buNone/>
            </a:pPr>
            <a:endParaRPr lang="de-DE" sz="1200" dirty="0">
              <a:effectLst/>
              <a:ea typeface="Times New Roman" panose="02020603050405020304" pitchFamily="18" charset="0"/>
            </a:endParaRPr>
          </a:p>
          <a:p>
            <a:pPr algn="just">
              <a:buNone/>
            </a:pPr>
            <a:r>
              <a:rPr lang="de-DE" sz="1200" b="1" dirty="0">
                <a:effectLst/>
                <a:ea typeface="Times New Roman" panose="02020603050405020304" pitchFamily="18" charset="0"/>
              </a:rPr>
              <a:t>c. Bedürfnisse bestimmter Personengruppen berücksichtigen</a:t>
            </a:r>
            <a:endParaRPr lang="de-DE" sz="1200" dirty="0">
              <a:effectLst/>
              <a:ea typeface="Times New Roman" panose="02020603050405020304" pitchFamily="18" charset="0"/>
            </a:endParaRPr>
          </a:p>
          <a:p>
            <a:pPr algn="just">
              <a:buNone/>
            </a:pPr>
            <a:r>
              <a:rPr lang="de-DE" sz="1200" dirty="0">
                <a:effectLst/>
                <a:ea typeface="Times New Roman" panose="02020603050405020304" pitchFamily="18" charset="0"/>
              </a:rPr>
              <a:t>In interkulturellen Teams sollte aktiv nach individuellen Bedürfnissen gefragt werden. Dies kann z.B. religiöse Praktiken wie Gebetszeiten, Essensgewohnheiten, Kleidervorschriften oder medizinisch-ethische Fragen (z. B. bestimmte Tätigkeiten in Pflegeberufen) betreffen. Finden Sie auf der Basis Ihrer Erfahrung heraus, ob es potenzielle Konflikte zwischen Unternehmensregeln und individuellen Bedürfnissen gibt (z.B. zwischen religiösen Vorschriften und Hygieneregeln). Sollte dies der Fall sein, muss das </a:t>
            </a:r>
            <a:r>
              <a:rPr lang="de-DE" sz="1200" i="1" dirty="0">
                <a:effectLst/>
                <a:ea typeface="Times New Roman" panose="02020603050405020304" pitchFamily="18" charset="0"/>
              </a:rPr>
              <a:t>VOR</a:t>
            </a:r>
            <a:r>
              <a:rPr lang="de-DE" sz="1200" dirty="0">
                <a:effectLst/>
                <a:ea typeface="Times New Roman" panose="02020603050405020304" pitchFamily="18" charset="0"/>
              </a:rPr>
              <a:t> Beginn der </a:t>
            </a:r>
          </a:p>
        </p:txBody>
      </p:sp>
    </p:spTree>
    <p:extLst>
      <p:ext uri="{BB962C8B-B14F-4D97-AF65-F5344CB8AC3E}">
        <p14:creationId xmlns:p14="http://schemas.microsoft.com/office/powerpoint/2010/main" val="223690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CE29-C558-9001-3B5A-5113D49D195D}"/>
            </a:ext>
          </a:extLst>
        </p:cNvPr>
        <p:cNvGrpSpPr/>
        <p:nvPr/>
      </p:nvGrpSpPr>
      <p:grpSpPr>
        <a:xfrm>
          <a:off x="0" y="0"/>
          <a:ext cx="0" cy="0"/>
          <a:chOff x="0" y="0"/>
          <a:chExt cx="0" cy="0"/>
        </a:xfrm>
      </p:grpSpPr>
      <p:pic>
        <p:nvPicPr>
          <p:cNvPr id="4" name="Bild 4">
            <a:extLst>
              <a:ext uri="{FF2B5EF4-FFF2-40B4-BE49-F238E27FC236}">
                <a16:creationId xmlns:a16="http://schemas.microsoft.com/office/drawing/2014/main" id="{4D432B2D-CA14-9C59-F7BC-0B876778910E}"/>
              </a:ext>
            </a:extLst>
          </p:cNvPr>
          <p:cNvPicPr>
            <a:picLocks noChangeAspect="1"/>
          </p:cNvPicPr>
          <p:nvPr/>
        </p:nvPicPr>
        <p:blipFill>
          <a:blip r:embed="rId2"/>
          <a:stretch>
            <a:fillRect/>
          </a:stretch>
        </p:blipFill>
        <p:spPr>
          <a:xfrm rot="5400000">
            <a:off x="-1524000" y="1543633"/>
            <a:ext cx="9906000" cy="6858000"/>
          </a:xfrm>
          <a:prstGeom prst="rect">
            <a:avLst/>
          </a:prstGeom>
        </p:spPr>
      </p:pic>
      <p:pic>
        <p:nvPicPr>
          <p:cNvPr id="5" name="Bild 5">
            <a:extLst>
              <a:ext uri="{FF2B5EF4-FFF2-40B4-BE49-F238E27FC236}">
                <a16:creationId xmlns:a16="http://schemas.microsoft.com/office/drawing/2014/main" id="{FE60D6D6-2637-3394-6CE8-5847BEBE5492}"/>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05E73CA6-CF1C-93C9-8512-BBCF5846739C}"/>
              </a:ext>
            </a:extLst>
          </p:cNvPr>
          <p:cNvPicPr>
            <a:picLocks noChangeAspect="1"/>
          </p:cNvPicPr>
          <p:nvPr/>
        </p:nvPicPr>
        <p:blipFill>
          <a:blip r:embed="rId4"/>
          <a:stretch>
            <a:fillRect/>
          </a:stretch>
        </p:blipFill>
        <p:spPr>
          <a:xfrm>
            <a:off x="93602" y="8069"/>
            <a:ext cx="2760450" cy="487529"/>
          </a:xfrm>
          <a:prstGeom prst="rect">
            <a:avLst/>
          </a:prstGeom>
        </p:spPr>
      </p:pic>
      <p:sp>
        <p:nvSpPr>
          <p:cNvPr id="7" name="Textfeld 6">
            <a:extLst>
              <a:ext uri="{FF2B5EF4-FFF2-40B4-BE49-F238E27FC236}">
                <a16:creationId xmlns:a16="http://schemas.microsoft.com/office/drawing/2014/main" id="{297DC95C-2BD6-320A-32BE-CC01622AAAAA}"/>
              </a:ext>
            </a:extLst>
          </p:cNvPr>
          <p:cNvSpPr txBox="1"/>
          <p:nvPr/>
        </p:nvSpPr>
        <p:spPr>
          <a:xfrm>
            <a:off x="317500" y="900035"/>
            <a:ext cx="6159500" cy="8987076"/>
          </a:xfrm>
          <a:prstGeom prst="rect">
            <a:avLst/>
          </a:prstGeom>
          <a:noFill/>
        </p:spPr>
        <p:txBody>
          <a:bodyPr wrap="square" rtlCol="0">
            <a:spAutoFit/>
          </a:bodyPr>
          <a:lstStyle/>
          <a:p>
            <a:pPr algn="just"/>
            <a:r>
              <a:rPr lang="de-DE" sz="1200" dirty="0">
                <a:ea typeface="Times New Roman" panose="02020603050405020304" pitchFamily="18" charset="0"/>
              </a:rPr>
              <a:t>Arbeitsbeziehung offen besprochen, gemeinsam nach Lösungen gesucht und klare Absprachen getroffen werden. Unternehmen dürfen und sollen hier Orientierung geben. Legen Sie ggf. im Team Hausinterne Regeln fest, an die sich alle halten müssen und überlegen Sie vorab, ob und welche Spielräume Sie schaffen können. Kommunizieren Sie solche Aspekte klar und transparent, um spätere Missverständnisse oder innere Konflikte zu vermeiden.</a:t>
            </a:r>
          </a:p>
          <a:p>
            <a:pPr algn="just"/>
            <a:endParaRPr lang="de-DE" sz="1200" dirty="0"/>
          </a:p>
          <a:p>
            <a:pPr lvl="0"/>
            <a:r>
              <a:rPr lang="de-DE" sz="1400" b="1" dirty="0"/>
              <a:t>2. Worauf sollte man beim Erstellen einer Lernvereinbarung achten?</a:t>
            </a:r>
            <a:endParaRPr lang="de-DE" sz="1400" dirty="0"/>
          </a:p>
          <a:p>
            <a:endParaRPr lang="de-DE" sz="1200" dirty="0"/>
          </a:p>
          <a:p>
            <a:pPr algn="just"/>
            <a:r>
              <a:rPr lang="de-DE" sz="1200" dirty="0"/>
              <a:t>Eine Lernvereinbarung ist kein einseitiges Regelwerk, sondern ein gegenseitiges </a:t>
            </a:r>
            <a:r>
              <a:rPr lang="de-DE" sz="1200" i="1" dirty="0" err="1"/>
              <a:t>commitment</a:t>
            </a:r>
            <a:r>
              <a:rPr lang="de-DE" sz="1200" dirty="0"/>
              <a:t>. Wichtig ist: Signalisieren Sie echtes Interesse an den Bedürfnissen der anderen Person. Gleichzeitig gilt: Die Unternehmenskultur bildet den Rahmen, zu dem sich alle bekennen, an die sich alle halten müssen. Machen Sie diesen Rahmen explizit! Lernvereinbarungen schützen im Prinzip beide Seiten und schaffen so einen </a:t>
            </a:r>
            <a:r>
              <a:rPr lang="de-DE" sz="1200" i="1" dirty="0" err="1"/>
              <a:t>psychological</a:t>
            </a:r>
            <a:r>
              <a:rPr lang="de-DE" sz="1200" i="1" dirty="0"/>
              <a:t> safe </a:t>
            </a:r>
            <a:r>
              <a:rPr lang="de-DE" sz="1200" i="1" dirty="0" err="1"/>
              <a:t>space</a:t>
            </a:r>
            <a:r>
              <a:rPr lang="de-DE" sz="1200" dirty="0"/>
              <a:t>. </a:t>
            </a:r>
          </a:p>
          <a:p>
            <a:pPr algn="just"/>
            <a:r>
              <a:rPr lang="de-DE" sz="1200" dirty="0"/>
              <a:t>Machen Sie unbedingt den Grund der Lernvereinbarung transparent. Erklären Sie, dass Sie sich darüber im Klaren sind, dass sich die Regeln des sozialen Miteinanders in verschiedenen Unternehmen/menschlichen Gruppen unterscheiden und Sie mit manchen Dingen wiederholt Schwierigkeiten hatten. Betonen Sie, dass Sie Probleme vorbeugen möchten und wie wichtig es Ihnen ist, dass sich alle Menschen in ihrem Unternehmen wohlfühlen und dass ein solches transparent-machen von sozialen Regeln und das Treffen von Absprachen dazu beitragen kann. </a:t>
            </a:r>
          </a:p>
          <a:p>
            <a:pPr algn="just"/>
            <a:r>
              <a:rPr lang="de-DE" sz="1200" dirty="0"/>
              <a:t>Die Lernvereinbarung sollte – wenn möglich – gemeinsam erarbeitet werden. Kündigen Sie das Gespräch über die Lernvereinbarung an und bitten Sie Ihre zukünftigen Arbeitnehmer*in, sich vor dem Gespräch Gedanken darüber zu machen, welche sozialen Regeln ihr/ihm im Arbeitsalltag wichtig sind. Bitten Sie darum, dass diese Punkte in einer Liste zusammengefasst und zum Termin mitgebracht werden. Wundern Sie sich aber bitte nicht, falls Sie hier anfänglich nicht viel zurückbekommen – für viele Arbeitnehmer*innen ist das wiederum eine sehr ungewohnte Situation, für die man eher die Fähigkeit zur direkten Kommunikation und situativer Augenhöhe braucht. Und das fällt – eben je nach Prägung – vielen Menschen sehr schwer und muss gelernt werden. Dennoch sollte auf Signale nach dem Wunsch nach Beteiligung nicht verzichtet werden. Sie unterstützen den Lernprozess. </a:t>
            </a:r>
          </a:p>
          <a:p>
            <a:pPr algn="just"/>
            <a:r>
              <a:rPr lang="de-DE" sz="1200" dirty="0"/>
              <a:t>Beginnen Sie das Gespräch mit der Frage nach Ihren gemeinsamen Zielen. Diese sollten den ersten Punkt der Lernvereinbarung ausmachen. Gemeinsame Ziele verbinden. Sie sind der Ausgangspunkt des Arbeitsverhältnisses und der sozialen Beziehung, die dabei eingegangen wird. Sie zuallererst zu besprechen zeigt, dass das Verbindende wichtiger ist als die Unterschiede, dass die gemeinsame Mission ganz oben steht und am wichtigsten ist. Sie können im Gespräch die einzelnen Kategorien der Lernvereinbarung nennen (z.B. Kommunikation) und erst einmal fragen, was ihrem Gegenüber dabei wichtig ist (z.B. „Lassen Sie uns über unsere Kommunikation sprechen.  Was ist Ihnen hier wichtig? Wie sollte unsere Kommunikation aussehen?“). Hören Sie Ihrem Gegenüber aktiv zu und nehmen Sie das Gesagte ernst. Helfen Sie beim Formulieren und tragen Sie es in die Lister Ihrer Lernvereinbarung ein. Dann können Sie Fehlendes ergänzt werden. Zum Abschluss des Gesprächs sollte die Lernvereinbarung – wie ein Vertrag – von beiden Seiten unterschrieben werden. Das schafft eine Verbindlichkeit und zeigt, wie ernst beide Seiten das Thema nehmen.</a:t>
            </a:r>
          </a:p>
          <a:p>
            <a:pPr algn="just"/>
            <a:endParaRPr lang="de-DE" sz="1200" dirty="0"/>
          </a:p>
        </p:txBody>
      </p:sp>
    </p:spTree>
    <p:extLst>
      <p:ext uri="{BB962C8B-B14F-4D97-AF65-F5344CB8AC3E}">
        <p14:creationId xmlns:p14="http://schemas.microsoft.com/office/powerpoint/2010/main" val="108663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08A1F-D11F-1020-2FDB-2140633C9993}"/>
            </a:ext>
          </a:extLst>
        </p:cNvPr>
        <p:cNvGrpSpPr/>
        <p:nvPr/>
      </p:nvGrpSpPr>
      <p:grpSpPr>
        <a:xfrm>
          <a:off x="0" y="0"/>
          <a:ext cx="0" cy="0"/>
          <a:chOff x="0" y="0"/>
          <a:chExt cx="0" cy="0"/>
        </a:xfrm>
      </p:grpSpPr>
      <p:pic>
        <p:nvPicPr>
          <p:cNvPr id="4" name="Bild 4">
            <a:extLst>
              <a:ext uri="{FF2B5EF4-FFF2-40B4-BE49-F238E27FC236}">
                <a16:creationId xmlns:a16="http://schemas.microsoft.com/office/drawing/2014/main" id="{51F727B9-E54A-130F-3B9F-C347660539B8}"/>
              </a:ext>
            </a:extLst>
          </p:cNvPr>
          <p:cNvPicPr>
            <a:picLocks noChangeAspect="1"/>
          </p:cNvPicPr>
          <p:nvPr/>
        </p:nvPicPr>
        <p:blipFill>
          <a:blip r:embed="rId2"/>
          <a:stretch>
            <a:fillRect/>
          </a:stretch>
        </p:blipFill>
        <p:spPr>
          <a:xfrm rot="5400000">
            <a:off x="-1524000" y="1543633"/>
            <a:ext cx="9906000" cy="6858000"/>
          </a:xfrm>
          <a:prstGeom prst="rect">
            <a:avLst/>
          </a:prstGeom>
        </p:spPr>
      </p:pic>
      <p:pic>
        <p:nvPicPr>
          <p:cNvPr id="5" name="Bild 5">
            <a:extLst>
              <a:ext uri="{FF2B5EF4-FFF2-40B4-BE49-F238E27FC236}">
                <a16:creationId xmlns:a16="http://schemas.microsoft.com/office/drawing/2014/main" id="{7B002784-A102-075E-73A9-C7DC98D872B4}"/>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31C8D47A-6198-5912-9C33-8802F77F027E}"/>
              </a:ext>
            </a:extLst>
          </p:cNvPr>
          <p:cNvPicPr>
            <a:picLocks noChangeAspect="1"/>
          </p:cNvPicPr>
          <p:nvPr/>
        </p:nvPicPr>
        <p:blipFill>
          <a:blip r:embed="rId4"/>
          <a:stretch>
            <a:fillRect/>
          </a:stretch>
        </p:blipFill>
        <p:spPr>
          <a:xfrm>
            <a:off x="93602" y="8069"/>
            <a:ext cx="2760450" cy="487529"/>
          </a:xfrm>
          <a:prstGeom prst="rect">
            <a:avLst/>
          </a:prstGeom>
        </p:spPr>
      </p:pic>
      <p:sp>
        <p:nvSpPr>
          <p:cNvPr id="3" name="Textfeld 2">
            <a:extLst>
              <a:ext uri="{FF2B5EF4-FFF2-40B4-BE49-F238E27FC236}">
                <a16:creationId xmlns:a16="http://schemas.microsoft.com/office/drawing/2014/main" id="{985872CE-8264-EFA9-F144-95860E4B5B80}"/>
              </a:ext>
            </a:extLst>
          </p:cNvPr>
          <p:cNvSpPr txBox="1"/>
          <p:nvPr/>
        </p:nvSpPr>
        <p:spPr>
          <a:xfrm>
            <a:off x="380998" y="900035"/>
            <a:ext cx="6096000" cy="1954381"/>
          </a:xfrm>
          <a:prstGeom prst="rect">
            <a:avLst/>
          </a:prstGeom>
          <a:solidFill>
            <a:srgbClr val="8CA416">
              <a:alpha val="45882"/>
            </a:srgbClr>
          </a:solidFill>
        </p:spPr>
        <p:txBody>
          <a:bodyPr wrap="square" rtlCol="0">
            <a:spAutoFit/>
          </a:bodyPr>
          <a:lstStyle/>
          <a:p>
            <a:pPr algn="ctr"/>
            <a:r>
              <a:rPr lang="de-DE" sz="1100" b="1" dirty="0" err="1"/>
              <a:t>Fallbox</a:t>
            </a:r>
            <a:r>
              <a:rPr lang="de-DE" sz="1100" b="1" dirty="0"/>
              <a:t> 3: Kleidung in der Pflege – Sicherheit vs. religiöse Praxis</a:t>
            </a:r>
          </a:p>
          <a:p>
            <a:endParaRPr lang="de-DE" sz="1100" b="1" dirty="0"/>
          </a:p>
          <a:p>
            <a:r>
              <a:rPr lang="de-DE" sz="1100" b="1" dirty="0"/>
              <a:t>Situation: </a:t>
            </a:r>
            <a:r>
              <a:rPr lang="de-DE" sz="1100" dirty="0"/>
              <a:t>Eine muslimische Pflegekraft möchte aus religiösen Gründen langärmlige Kleidung tragen. Aufgrund hygienischer Vorgaben erlaubt das Krankenhaus jedoch nur kurze Ärmel.</a:t>
            </a:r>
          </a:p>
          <a:p>
            <a:r>
              <a:rPr lang="de-DE" sz="1100" b="1" dirty="0"/>
              <a:t>Missverständnis: </a:t>
            </a:r>
            <a:r>
              <a:rPr lang="de-DE" sz="1100" dirty="0"/>
              <a:t>Die Mitarbeiterin empfindet die Regel als Eingriff in ihre religiöse Praxis, das Team hingegen muss die Hygienevorschriften einhalten.</a:t>
            </a:r>
          </a:p>
          <a:p>
            <a:r>
              <a:rPr lang="de-DE" sz="1100" b="1" dirty="0"/>
              <a:t>Lösung durch die Lernvereinbarung: </a:t>
            </a:r>
            <a:r>
              <a:rPr lang="de-DE" sz="1100" dirty="0"/>
              <a:t>Vor Arbeitsbeginn wird das Thema besprochen. Gemeinsam wird eine tragbare Lösung gefunden (z. B. enganliegende Unterziehshirts, wenn hygienerechtlich möglich). Die Mitarbeiterin weiß nun, welche Anforderungen unverhandelbar sind – und fühlt sich gleichzeitig gehört.</a:t>
            </a:r>
          </a:p>
          <a:p>
            <a:endParaRPr lang="de-DE" sz="1100" dirty="0"/>
          </a:p>
        </p:txBody>
      </p:sp>
      <p:sp>
        <p:nvSpPr>
          <p:cNvPr id="9" name="Textfeld 8">
            <a:extLst>
              <a:ext uri="{FF2B5EF4-FFF2-40B4-BE49-F238E27FC236}">
                <a16:creationId xmlns:a16="http://schemas.microsoft.com/office/drawing/2014/main" id="{997FEF64-A696-849E-99A2-9368F170F056}"/>
              </a:ext>
            </a:extLst>
          </p:cNvPr>
          <p:cNvSpPr txBox="1"/>
          <p:nvPr/>
        </p:nvSpPr>
        <p:spPr>
          <a:xfrm>
            <a:off x="380998" y="2991570"/>
            <a:ext cx="6095999" cy="2923877"/>
          </a:xfrm>
          <a:prstGeom prst="rect">
            <a:avLst/>
          </a:prstGeom>
          <a:noFill/>
        </p:spPr>
        <p:txBody>
          <a:bodyPr wrap="square">
            <a:spAutoFit/>
          </a:bodyPr>
          <a:lstStyle/>
          <a:p>
            <a:pPr lvl="0"/>
            <a:r>
              <a:rPr lang="de-DE" sz="1400" b="1" dirty="0"/>
              <a:t>3. Sprachsensibilität und Anpassung des Sprachniveaus</a:t>
            </a:r>
          </a:p>
          <a:p>
            <a:pPr lvl="0"/>
            <a:endParaRPr lang="de-DE" sz="1400" dirty="0"/>
          </a:p>
          <a:p>
            <a:pPr algn="just"/>
            <a:r>
              <a:rPr lang="de-DE" sz="1200" dirty="0"/>
              <a:t>Viele Menschen mit internationalem Hintergrund sprechen noch nicht perfekt Deutsch. Diese Situation verlangt besonderes Feingefühl. Eine neue Sprache zu lernen ist anstrengend – gerade neben dem Arbeitsalltag. Viele Betroffene kämpfen mit Unsicherheiten, angekratztem Selbstwertgefühl oder der Scham, sich nicht ausdrücken zu können. Und von Kolleg*innen erfordert diese Situation auch sehr viel Geduld. Wer interkulturell arbeitet, sollte sich deshalb unbedingt intensiv mit dem Thema </a:t>
            </a:r>
            <a:r>
              <a:rPr lang="de-DE" sz="1200" b="1" dirty="0"/>
              <a:t>Sprachsensibilität </a:t>
            </a:r>
            <a:r>
              <a:rPr lang="de-DE" sz="1200" dirty="0"/>
              <a:t>beschäftigen. Die Lernvereinbarung muss deshalb unbedingt dem Sprachniveau der Zielperson angepasst werden und ggf. in einfachem Deutsch formuliert werden. Hat man selbst weniger Erfahrung, kann man hier KI-tools nutzen. Im Gespräch sollte zudem immer wieder gefragt werden, ob alle Wörter verständlich sind und gemeinsam eine Liste mit unbekannten Wörtern erstellen, die die Person selbst in ihre Muttersprache übersetzt. So können Sie ein gutes Sprachverständnis in der Lernvereinbarung sichern. </a:t>
            </a:r>
          </a:p>
        </p:txBody>
      </p:sp>
      <p:sp>
        <p:nvSpPr>
          <p:cNvPr id="7" name="Textfeld 6">
            <a:extLst>
              <a:ext uri="{FF2B5EF4-FFF2-40B4-BE49-F238E27FC236}">
                <a16:creationId xmlns:a16="http://schemas.microsoft.com/office/drawing/2014/main" id="{391C7926-E2AD-DA59-61EC-21A8EAF06FB8}"/>
              </a:ext>
            </a:extLst>
          </p:cNvPr>
          <p:cNvSpPr txBox="1"/>
          <p:nvPr/>
        </p:nvSpPr>
        <p:spPr>
          <a:xfrm>
            <a:off x="380997" y="6066889"/>
            <a:ext cx="6096000" cy="1785104"/>
          </a:xfrm>
          <a:prstGeom prst="rect">
            <a:avLst/>
          </a:prstGeom>
          <a:solidFill>
            <a:srgbClr val="8CA416">
              <a:alpha val="45882"/>
            </a:srgbClr>
          </a:solidFill>
        </p:spPr>
        <p:txBody>
          <a:bodyPr wrap="square" rtlCol="0">
            <a:spAutoFit/>
          </a:bodyPr>
          <a:lstStyle/>
          <a:p>
            <a:pPr algn="ctr"/>
            <a:r>
              <a:rPr lang="de-DE" sz="1100" b="1" dirty="0" err="1"/>
              <a:t>Fallbox</a:t>
            </a:r>
            <a:r>
              <a:rPr lang="de-DE" sz="1100" b="1" dirty="0"/>
              <a:t> 4: Das „Ja“, das eigentlich „Nein“ bedeutet</a:t>
            </a:r>
          </a:p>
          <a:p>
            <a:pPr algn="ctr"/>
            <a:endParaRPr lang="de-DE" sz="1100" b="1" dirty="0"/>
          </a:p>
          <a:p>
            <a:r>
              <a:rPr lang="de-DE" sz="1100" b="1" dirty="0"/>
              <a:t>Situation: </a:t>
            </a:r>
            <a:r>
              <a:rPr lang="de-DE" sz="1100" dirty="0"/>
              <a:t>Ein Mitarbeiter stimmt immer wieder Aufgaben zu, die er eigentlich nicht übernehmen kann oder möchte. Deadlines werden anschließend nicht eingehalten.</a:t>
            </a:r>
          </a:p>
          <a:p>
            <a:r>
              <a:rPr lang="de-DE" sz="1100" b="1" dirty="0"/>
              <a:t>Missverständnis: </a:t>
            </a:r>
            <a:r>
              <a:rPr lang="de-DE" sz="1100" dirty="0"/>
              <a:t>Das Team hält ihn für unzuverlässig. Für ihn bedeutet „ja“ jedoch oft nur: „Ich höre zu“ oder „Ich möchte höflich bleiben“.</a:t>
            </a:r>
          </a:p>
          <a:p>
            <a:r>
              <a:rPr lang="de-DE" sz="1100" b="1" dirty="0"/>
              <a:t>Lösung durch die Lernvereinbarung: </a:t>
            </a:r>
            <a:r>
              <a:rPr lang="de-DE" sz="1100" dirty="0"/>
              <a:t>Es wird besprochen, dass im Unternehmen ein „Ja“ als verbindliche Zusage verstanden wird. Im Gegenzug lernt das Team, gezielter nachzufragen: „Ist das für dich wirklich machbar?“ Beide Seiten nähern sich an.</a:t>
            </a:r>
          </a:p>
          <a:p>
            <a:endParaRPr lang="de-DE" sz="1100" dirty="0"/>
          </a:p>
        </p:txBody>
      </p:sp>
      <p:sp>
        <p:nvSpPr>
          <p:cNvPr id="10" name="Textfeld 9">
            <a:extLst>
              <a:ext uri="{FF2B5EF4-FFF2-40B4-BE49-F238E27FC236}">
                <a16:creationId xmlns:a16="http://schemas.microsoft.com/office/drawing/2014/main" id="{DF44D8D7-0033-52BC-8F81-C16E85F2E6EA}"/>
              </a:ext>
            </a:extLst>
          </p:cNvPr>
          <p:cNvSpPr txBox="1"/>
          <p:nvPr/>
        </p:nvSpPr>
        <p:spPr>
          <a:xfrm>
            <a:off x="380997" y="8096936"/>
            <a:ext cx="6096000" cy="1231106"/>
          </a:xfrm>
          <a:prstGeom prst="rect">
            <a:avLst/>
          </a:prstGeom>
          <a:noFill/>
        </p:spPr>
        <p:txBody>
          <a:bodyPr wrap="square">
            <a:spAutoFit/>
          </a:bodyPr>
          <a:lstStyle/>
          <a:p>
            <a:pPr lvl="0" algn="just"/>
            <a:r>
              <a:rPr lang="de-DE" sz="1400" b="1" dirty="0">
                <a:effectLst/>
                <a:latin typeface="Calibri" panose="020F0502020204030204" pitchFamily="34" charset="0"/>
                <a:ea typeface="Times New Roman" panose="02020603050405020304" pitchFamily="18" charset="0"/>
              </a:rPr>
              <a:t>4. Regelmäßige Feedbackgespräche</a:t>
            </a:r>
          </a:p>
          <a:p>
            <a:pPr lvl="0" algn="just"/>
            <a:endParaRPr lang="de-DE" sz="1200" dirty="0">
              <a:effectLst/>
              <a:latin typeface="Times New Roman" panose="02020603050405020304" pitchFamily="18" charset="0"/>
              <a:ea typeface="Times New Roman" panose="02020603050405020304" pitchFamily="18" charset="0"/>
            </a:endParaRPr>
          </a:p>
          <a:p>
            <a:pPr algn="just">
              <a:buNone/>
            </a:pPr>
            <a:r>
              <a:rPr lang="de-DE" sz="1200" dirty="0">
                <a:effectLst/>
                <a:latin typeface="Calibri" panose="020F0502020204030204" pitchFamily="34" charset="0"/>
                <a:ea typeface="Times New Roman" panose="02020603050405020304" pitchFamily="18" charset="0"/>
              </a:rPr>
              <a:t>Eine Lernvereinbarung ist kein statisches Dokument – sie lebt von kontinuierlichem Austausch. Sie eignet sich daher ideal als Grundlage für regelmäßige Feedbackgespräche. Dadurch zeigen beide Seiten, dass die Vereinbarung ernst genommen wird und kein Papier ist, das in der Schublade verschwindet.</a:t>
            </a:r>
            <a:endParaRPr lang="de-DE"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2802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6661-2EAB-ED1F-755B-B8B78C30ED43}"/>
            </a:ext>
          </a:extLst>
        </p:cNvPr>
        <p:cNvGrpSpPr/>
        <p:nvPr/>
      </p:nvGrpSpPr>
      <p:grpSpPr>
        <a:xfrm>
          <a:off x="0" y="0"/>
          <a:ext cx="0" cy="0"/>
          <a:chOff x="0" y="0"/>
          <a:chExt cx="0" cy="0"/>
        </a:xfrm>
      </p:grpSpPr>
      <p:pic>
        <p:nvPicPr>
          <p:cNvPr id="4" name="Bild 4">
            <a:extLst>
              <a:ext uri="{FF2B5EF4-FFF2-40B4-BE49-F238E27FC236}">
                <a16:creationId xmlns:a16="http://schemas.microsoft.com/office/drawing/2014/main" id="{A0A12B74-38EB-3D3E-C800-EAF035327740}"/>
              </a:ext>
            </a:extLst>
          </p:cNvPr>
          <p:cNvPicPr>
            <a:picLocks noChangeAspect="1"/>
          </p:cNvPicPr>
          <p:nvPr/>
        </p:nvPicPr>
        <p:blipFill>
          <a:blip r:embed="rId2"/>
          <a:stretch>
            <a:fillRect/>
          </a:stretch>
        </p:blipFill>
        <p:spPr>
          <a:xfrm rot="5400000">
            <a:off x="-1524000" y="1543633"/>
            <a:ext cx="9906000" cy="6858000"/>
          </a:xfrm>
          <a:prstGeom prst="rect">
            <a:avLst/>
          </a:prstGeom>
        </p:spPr>
      </p:pic>
      <p:pic>
        <p:nvPicPr>
          <p:cNvPr id="5" name="Bild 5">
            <a:extLst>
              <a:ext uri="{FF2B5EF4-FFF2-40B4-BE49-F238E27FC236}">
                <a16:creationId xmlns:a16="http://schemas.microsoft.com/office/drawing/2014/main" id="{AE3BE600-B754-8C2E-47D2-7D520EEC2084}"/>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A7FC7764-06D0-01F0-3AE8-DB0573066961}"/>
              </a:ext>
            </a:extLst>
          </p:cNvPr>
          <p:cNvPicPr>
            <a:picLocks noChangeAspect="1"/>
          </p:cNvPicPr>
          <p:nvPr/>
        </p:nvPicPr>
        <p:blipFill>
          <a:blip r:embed="rId4"/>
          <a:stretch>
            <a:fillRect/>
          </a:stretch>
        </p:blipFill>
        <p:spPr>
          <a:xfrm>
            <a:off x="93602" y="8069"/>
            <a:ext cx="2760450" cy="487529"/>
          </a:xfrm>
          <a:prstGeom prst="rect">
            <a:avLst/>
          </a:prstGeom>
        </p:spPr>
      </p:pic>
      <p:sp>
        <p:nvSpPr>
          <p:cNvPr id="7" name="Textfeld 6">
            <a:extLst>
              <a:ext uri="{FF2B5EF4-FFF2-40B4-BE49-F238E27FC236}">
                <a16:creationId xmlns:a16="http://schemas.microsoft.com/office/drawing/2014/main" id="{1EA0FC2D-3FEC-9B5B-BBA5-E5E6D20E8888}"/>
              </a:ext>
            </a:extLst>
          </p:cNvPr>
          <p:cNvSpPr txBox="1"/>
          <p:nvPr/>
        </p:nvSpPr>
        <p:spPr>
          <a:xfrm>
            <a:off x="317500" y="900035"/>
            <a:ext cx="6159500" cy="9140964"/>
          </a:xfrm>
          <a:prstGeom prst="rect">
            <a:avLst/>
          </a:prstGeom>
          <a:noFill/>
        </p:spPr>
        <p:txBody>
          <a:bodyPr wrap="square" rtlCol="0">
            <a:spAutoFit/>
          </a:bodyPr>
          <a:lstStyle/>
          <a:p>
            <a:pPr algn="just"/>
            <a:r>
              <a:rPr lang="de-DE" sz="1200" dirty="0"/>
              <a:t>Seien Sie aber bitte nicht enttäuscht, wenn nicht alle in der Lernvereinbarung angesprochenen Aspekte sofort umgesetzt werden können. Viele Punkte der Lernvereinbarung betreffen grundlegende Sozialisationsmuster, die schlichtweg nicht von heute auf morgen veränderbar sind. </a:t>
            </a:r>
          </a:p>
          <a:p>
            <a:pPr algn="just"/>
            <a:endParaRPr lang="de-DE" sz="1200" dirty="0"/>
          </a:p>
          <a:p>
            <a:pPr algn="just"/>
            <a:r>
              <a:rPr lang="de-DE" sz="1200" dirty="0"/>
              <a:t>Wer z. B. in indirekter Kommunikation (</a:t>
            </a:r>
            <a:r>
              <a:rPr lang="de-DE" sz="1200" i="1" dirty="0"/>
              <a:t>„high </a:t>
            </a:r>
            <a:r>
              <a:rPr lang="de-DE" sz="1200" i="1" dirty="0" err="1"/>
              <a:t>context</a:t>
            </a:r>
            <a:r>
              <a:rPr lang="de-DE" sz="1200" i="1" dirty="0"/>
              <a:t>“</a:t>
            </a:r>
            <a:r>
              <a:rPr lang="de-DE" sz="1200" dirty="0"/>
              <a:t>) sozialisiert wurde, kann direkte Kommunikation nicht sofort umsetzen – und auch nicht immer sofort richtig interpretieren. Personen, die in einem eher impliziten und indirekten Kommunikationsstil sozialisiert wurden, legen häufig großen Wert auf Höflichkeit, gepflegten Small Talk und eine behutsame Ansprache sensibler Themen. In solchen Kommunikationskulturen ist es nicht üblich, jeder Person – insbesondere nicht Vorgesetzten – die eigene Meinung offen mitzuteilen. Aus Rücksichtnahme wird häufig „ja“ gesagt, obwohl eigentlich ein „nein“ gemeint ist, und aus Bescheidenheit wird „nein“ gesagt, obwohl ein „ja“ angemessen wäre. </a:t>
            </a:r>
          </a:p>
          <a:p>
            <a:pPr algn="just"/>
            <a:endParaRPr lang="de-DE" sz="1200" dirty="0"/>
          </a:p>
          <a:p>
            <a:pPr algn="just"/>
            <a:r>
              <a:rPr lang="de-DE" sz="1200" dirty="0"/>
              <a:t>Auch wenn diese Unterschiede auf theoretischer Ebene erläutert werden, lassen sich tief verinnerlichte Kommunikationsmuster nicht von heute auf morgen verändern. Direkt formulierte Aussagen können trotz rationalem Verständnis zunächst als unhöflich oder verletzend empfunden werden. Solche Anpassungsprozesse benötigen Zeit – oftmals viele Jahre – da grundlegende Prägungen aus Kindheit und Sozialisation ein Leben lang wirksam bleiben. Daher ist es unrealistisch zu erwarten, dass eine Person sofort zu einem sehr direkten, </a:t>
            </a:r>
            <a:r>
              <a:rPr lang="de-DE" sz="1200" i="1" dirty="0"/>
              <a:t>„</a:t>
            </a:r>
            <a:r>
              <a:rPr lang="de-DE" sz="1200" i="1" dirty="0" err="1"/>
              <a:t>low</a:t>
            </a:r>
            <a:r>
              <a:rPr lang="de-DE" sz="1200" i="1" dirty="0"/>
              <a:t> </a:t>
            </a:r>
            <a:r>
              <a:rPr lang="de-DE" sz="1200" i="1" dirty="0" err="1"/>
              <a:t>context</a:t>
            </a:r>
            <a:r>
              <a:rPr lang="de-DE" sz="1200" i="1" dirty="0"/>
              <a:t>“</a:t>
            </a:r>
            <a:r>
              <a:rPr lang="de-DE" sz="1200" dirty="0"/>
              <a:t>-Kommunikationsstil wechselt, nur weil dies im neuen Arbeitsumfeld üblich ist und in stressigen Situationen ohne umfangreiche Höflichkeitsfloskeln kommuniziert wird. Solche Veränderungen sind vielmehr ein langfristiger Entwicklungsprozess. Unterschiedliche soziale Erwartungen wirken besonders stark auf der emotionalen Ebene. Daher sollten Feedbackgespräche auch Raum für emotionale Aspekte bieten. </a:t>
            </a:r>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endParaRPr lang="de-DE" sz="1200" dirty="0"/>
          </a:p>
          <a:p>
            <a:pPr algn="just"/>
            <a:r>
              <a:rPr lang="de-DE" sz="1200" dirty="0"/>
              <a:t>Bringen sie zum Feedbackgespräch unbedingt beide Ihre Lernvereinbarung mit. Gehen Sie die Punkte der Reihe nach durch und fragen Sie, wie es im Arbeitsalltag mit den einzelnen Aspekten läuft und wie sich Ihr/</a:t>
            </a:r>
            <a:r>
              <a:rPr lang="de-DE" sz="1200" dirty="0" err="1"/>
              <a:t>e</a:t>
            </a:r>
            <a:r>
              <a:rPr lang="de-DE" sz="1200" dirty="0"/>
              <a:t> Arbeitnehmer*in damit </a:t>
            </a:r>
            <a:r>
              <a:rPr lang="de-DE" sz="1200" i="1" dirty="0"/>
              <a:t>fühlt</a:t>
            </a:r>
            <a:r>
              <a:rPr lang="de-DE" sz="1200" dirty="0"/>
              <a:t>. Und auch hier müssen Vorgesetzte empathisch sein: In vielen Kulturen widerspricht es dem Verhaltenskodex, Gefühle zu äußern oder Vorgesetzten zu widersprechen. Feedback geben zu lernen ist selbst ein Lernprozess. Überlegen Sie zudem in jedem Feedbackgespräch, ob neue Punkte in die Lernvereinbarung aufgenommen werden sollten oder ob bestimmte Punkte gestrichen werden können, weil sie mittlerweile problemlos funktionieren. Je nach Bedarf können Sie auch bestimmte Lernziele bis zum nächsten Feedbackgespräch vereinbaren. </a:t>
            </a:r>
          </a:p>
          <a:p>
            <a:pPr algn="just"/>
            <a:endParaRPr lang="de-DE" sz="1200" dirty="0"/>
          </a:p>
          <a:p>
            <a:pPr algn="just"/>
            <a:endParaRPr lang="de-DE" sz="1200" dirty="0"/>
          </a:p>
        </p:txBody>
      </p:sp>
      <p:sp>
        <p:nvSpPr>
          <p:cNvPr id="8" name="Textfeld 7">
            <a:extLst>
              <a:ext uri="{FF2B5EF4-FFF2-40B4-BE49-F238E27FC236}">
                <a16:creationId xmlns:a16="http://schemas.microsoft.com/office/drawing/2014/main" id="{7CB162FE-9488-F353-0FC6-4999DA60F8BB}"/>
              </a:ext>
            </a:extLst>
          </p:cNvPr>
          <p:cNvSpPr txBox="1"/>
          <p:nvPr/>
        </p:nvSpPr>
        <p:spPr>
          <a:xfrm>
            <a:off x="381000" y="5938318"/>
            <a:ext cx="6096000" cy="1785104"/>
          </a:xfrm>
          <a:prstGeom prst="rect">
            <a:avLst/>
          </a:prstGeom>
          <a:solidFill>
            <a:srgbClr val="8CA416">
              <a:alpha val="45882"/>
            </a:srgbClr>
          </a:solidFill>
        </p:spPr>
        <p:txBody>
          <a:bodyPr wrap="square" rtlCol="0">
            <a:spAutoFit/>
          </a:bodyPr>
          <a:lstStyle/>
          <a:p>
            <a:pPr algn="ctr"/>
            <a:r>
              <a:rPr lang="de-DE" sz="1100" b="1" dirty="0" err="1"/>
              <a:t>Fallbox</a:t>
            </a:r>
            <a:r>
              <a:rPr lang="de-DE" sz="1100" b="1" dirty="0"/>
              <a:t> 5: Sprachsensibilität im Alltag</a:t>
            </a:r>
          </a:p>
          <a:p>
            <a:endParaRPr lang="de-DE" sz="1100" b="1" dirty="0"/>
          </a:p>
          <a:p>
            <a:r>
              <a:rPr lang="de-DE" sz="1100" b="1" dirty="0"/>
              <a:t>Situation: </a:t>
            </a:r>
            <a:r>
              <a:rPr lang="de-DE" sz="1100" dirty="0"/>
              <a:t>Eine neue Mitarbeiterin versteht die Fachbegriffe in der Lernvereinbarung nicht vollständig, traut sich aber nicht, nachzufragen.</a:t>
            </a:r>
          </a:p>
          <a:p>
            <a:r>
              <a:rPr lang="de-DE" sz="1100" b="1" dirty="0"/>
              <a:t>Missverständnis: </a:t>
            </a:r>
            <a:r>
              <a:rPr lang="de-DE" sz="1100" dirty="0"/>
              <a:t>Die Führungskraft geht davon aus, die Vereinbarung sei klar – später passieren Fehler.</a:t>
            </a:r>
          </a:p>
          <a:p>
            <a:r>
              <a:rPr lang="de-DE" sz="1100" b="1" dirty="0"/>
              <a:t>Lösung durch die Lernvereinbarung: </a:t>
            </a:r>
            <a:r>
              <a:rPr lang="de-DE" sz="1100" dirty="0"/>
              <a:t>Es wird vereinbart, schwierige Wörter im Gespräch gemeinsam zu klären und eine persönliche Vokabelliste zu führen. Dies reduziert Missverständnisse erheblich und stärkt das gegenseitige Vertrauen.</a:t>
            </a:r>
          </a:p>
          <a:p>
            <a:endParaRPr lang="de-DE" sz="1100" dirty="0"/>
          </a:p>
        </p:txBody>
      </p:sp>
    </p:spTree>
    <p:extLst>
      <p:ext uri="{BB962C8B-B14F-4D97-AF65-F5344CB8AC3E}">
        <p14:creationId xmlns:p14="http://schemas.microsoft.com/office/powerpoint/2010/main" val="2340148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3860-6E21-6791-BA29-7D243DD7DEF3}"/>
            </a:ext>
          </a:extLst>
        </p:cNvPr>
        <p:cNvGrpSpPr/>
        <p:nvPr/>
      </p:nvGrpSpPr>
      <p:grpSpPr>
        <a:xfrm>
          <a:off x="0" y="0"/>
          <a:ext cx="0" cy="0"/>
          <a:chOff x="0" y="0"/>
          <a:chExt cx="0" cy="0"/>
        </a:xfrm>
      </p:grpSpPr>
      <p:pic>
        <p:nvPicPr>
          <p:cNvPr id="4" name="Bild 4">
            <a:extLst>
              <a:ext uri="{FF2B5EF4-FFF2-40B4-BE49-F238E27FC236}">
                <a16:creationId xmlns:a16="http://schemas.microsoft.com/office/drawing/2014/main" id="{F499EE64-7C55-7CE9-0BC3-0C34C7E88C1F}"/>
              </a:ext>
            </a:extLst>
          </p:cNvPr>
          <p:cNvPicPr>
            <a:picLocks noChangeAspect="1"/>
          </p:cNvPicPr>
          <p:nvPr/>
        </p:nvPicPr>
        <p:blipFill>
          <a:blip r:embed="rId2"/>
          <a:stretch>
            <a:fillRect/>
          </a:stretch>
        </p:blipFill>
        <p:spPr>
          <a:xfrm rot="5400000">
            <a:off x="-1524000" y="1543633"/>
            <a:ext cx="9906000" cy="6858000"/>
          </a:xfrm>
          <a:prstGeom prst="rect">
            <a:avLst/>
          </a:prstGeom>
        </p:spPr>
      </p:pic>
      <p:pic>
        <p:nvPicPr>
          <p:cNvPr id="5" name="Bild 5">
            <a:extLst>
              <a:ext uri="{FF2B5EF4-FFF2-40B4-BE49-F238E27FC236}">
                <a16:creationId xmlns:a16="http://schemas.microsoft.com/office/drawing/2014/main" id="{E2771AAC-6B18-0F5D-4C03-F66682C76B54}"/>
              </a:ext>
            </a:extLst>
          </p:cNvPr>
          <p:cNvPicPr>
            <a:picLocks noChangeAspect="1"/>
          </p:cNvPicPr>
          <p:nvPr/>
        </p:nvPicPr>
        <p:blipFill>
          <a:blip r:embed="rId3"/>
          <a:stretch>
            <a:fillRect/>
          </a:stretch>
        </p:blipFill>
        <p:spPr>
          <a:xfrm>
            <a:off x="1" y="424069"/>
            <a:ext cx="6858000" cy="253084"/>
          </a:xfrm>
          <a:prstGeom prst="rect">
            <a:avLst/>
          </a:prstGeom>
        </p:spPr>
      </p:pic>
      <p:pic>
        <p:nvPicPr>
          <p:cNvPr id="6" name="Bild 3">
            <a:extLst>
              <a:ext uri="{FF2B5EF4-FFF2-40B4-BE49-F238E27FC236}">
                <a16:creationId xmlns:a16="http://schemas.microsoft.com/office/drawing/2014/main" id="{EDCB963D-2F13-A80D-0405-059422EF9977}"/>
              </a:ext>
            </a:extLst>
          </p:cNvPr>
          <p:cNvPicPr>
            <a:picLocks noChangeAspect="1"/>
          </p:cNvPicPr>
          <p:nvPr/>
        </p:nvPicPr>
        <p:blipFill>
          <a:blip r:embed="rId4"/>
          <a:stretch>
            <a:fillRect/>
          </a:stretch>
        </p:blipFill>
        <p:spPr>
          <a:xfrm>
            <a:off x="93602" y="8069"/>
            <a:ext cx="2760450" cy="487529"/>
          </a:xfrm>
          <a:prstGeom prst="rect">
            <a:avLst/>
          </a:prstGeom>
        </p:spPr>
      </p:pic>
      <p:sp>
        <p:nvSpPr>
          <p:cNvPr id="7" name="Textfeld 6">
            <a:extLst>
              <a:ext uri="{FF2B5EF4-FFF2-40B4-BE49-F238E27FC236}">
                <a16:creationId xmlns:a16="http://schemas.microsoft.com/office/drawing/2014/main" id="{00204B32-C27A-890E-1E61-FC5ED362D4B7}"/>
              </a:ext>
            </a:extLst>
          </p:cNvPr>
          <p:cNvSpPr txBox="1"/>
          <p:nvPr/>
        </p:nvSpPr>
        <p:spPr>
          <a:xfrm>
            <a:off x="317500" y="900035"/>
            <a:ext cx="6159500" cy="1938992"/>
          </a:xfrm>
          <a:prstGeom prst="rect">
            <a:avLst/>
          </a:prstGeom>
          <a:noFill/>
        </p:spPr>
        <p:txBody>
          <a:bodyPr wrap="square" rtlCol="0">
            <a:spAutoFit/>
          </a:bodyPr>
          <a:lstStyle/>
          <a:p>
            <a:pPr algn="just"/>
            <a:r>
              <a:rPr lang="de-DE" sz="1200" dirty="0"/>
              <a:t>Neben der individuellen Weiterentwicklung der Lernvereinbarung ist eine Weiterentwicklung auf Unternehmensebene wichtig: Sammeln Sie an zentraler Stelle Ihre Vorlagen für Lernvereinbarungen. Thematisieren Sie in Teamgesprächen immer wieder die Erfahrungen, die einzelne Führungskräfte mit den Lernvereinbarungen und der Umsetzung gemacht haben und überlegen Sie im Team, worauf Sie noch achten sollte und ob Sie die Lernvereinbarungen modifizieren können. Führen Sie Listen, welchen Punkte bei bestimmten Personengruppen aufgenommen werden sollten und worauf Sie im Gespräch achten sollten. </a:t>
            </a:r>
          </a:p>
          <a:p>
            <a:pPr algn="just"/>
            <a:endParaRPr lang="de-DE" sz="1200" dirty="0"/>
          </a:p>
          <a:p>
            <a:pPr algn="just"/>
            <a:endParaRPr lang="de-DE" sz="1200" dirty="0"/>
          </a:p>
        </p:txBody>
      </p:sp>
      <p:pic>
        <p:nvPicPr>
          <p:cNvPr id="2" name="Grafik 1" descr="Ein Bild, das Person, Menschliches Gesicht, Kleidung, Lächeln enthält.&#10;&#10;KI-generierte Inhalte können fehlerhaft sein.">
            <a:extLst>
              <a:ext uri="{FF2B5EF4-FFF2-40B4-BE49-F238E27FC236}">
                <a16:creationId xmlns:a16="http://schemas.microsoft.com/office/drawing/2014/main" id="{14C500E5-DA15-3392-3F99-D918F6CFF733}"/>
              </a:ext>
            </a:extLst>
          </p:cNvPr>
          <p:cNvPicPr>
            <a:picLocks noChangeAspect="1"/>
          </p:cNvPicPr>
          <p:nvPr/>
        </p:nvPicPr>
        <p:blipFill>
          <a:blip r:embed="rId5"/>
          <a:stretch>
            <a:fillRect/>
          </a:stretch>
        </p:blipFill>
        <p:spPr>
          <a:xfrm>
            <a:off x="381000" y="4081105"/>
            <a:ext cx="2133349" cy="2844465"/>
          </a:xfrm>
          <a:prstGeom prst="rect">
            <a:avLst/>
          </a:prstGeom>
        </p:spPr>
      </p:pic>
      <p:sp>
        <p:nvSpPr>
          <p:cNvPr id="9" name="Abgerundetes Rechteck 8">
            <a:extLst>
              <a:ext uri="{FF2B5EF4-FFF2-40B4-BE49-F238E27FC236}">
                <a16:creationId xmlns:a16="http://schemas.microsoft.com/office/drawing/2014/main" id="{6156058B-7D04-EEC8-C136-B2BC2E6935E7}"/>
              </a:ext>
            </a:extLst>
          </p:cNvPr>
          <p:cNvSpPr/>
          <p:nvPr/>
        </p:nvSpPr>
        <p:spPr>
          <a:xfrm>
            <a:off x="2793296" y="4081105"/>
            <a:ext cx="3676372" cy="4528931"/>
          </a:xfrm>
          <a:prstGeom prst="roundRect">
            <a:avLst>
              <a:gd name="adj" fmla="val 7942"/>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de-DE" sz="1600" b="1" dirty="0">
                <a:solidFill>
                  <a:schemeClr val="tx1"/>
                </a:solidFill>
              </a:rPr>
              <a:t>Ihre Trainerin Dr. phil. Simone </a:t>
            </a:r>
            <a:r>
              <a:rPr lang="de-DE" sz="1600" b="1" dirty="0" err="1">
                <a:solidFill>
                  <a:schemeClr val="tx1"/>
                </a:solidFill>
              </a:rPr>
              <a:t>Krais</a:t>
            </a:r>
            <a:endParaRPr lang="de-DE" sz="1600" dirty="0">
              <a:solidFill>
                <a:schemeClr val="tx1"/>
              </a:solidFill>
            </a:endParaRPr>
          </a:p>
          <a:p>
            <a:pPr marL="171450" indent="-171450">
              <a:buFont typeface="Arial" panose="020B0604020202020204" pitchFamily="34" charset="0"/>
              <a:buChar char="•"/>
            </a:pPr>
            <a:r>
              <a:rPr lang="de-DE" sz="1400" dirty="0">
                <a:solidFill>
                  <a:schemeClr val="tx1"/>
                </a:solidFill>
              </a:rPr>
              <a:t>promovierte Anthropologin</a:t>
            </a:r>
          </a:p>
          <a:p>
            <a:pPr marL="171450" indent="-171450">
              <a:buFont typeface="Arial" panose="020B0604020202020204" pitchFamily="34" charset="0"/>
              <a:buChar char="•"/>
            </a:pPr>
            <a:r>
              <a:rPr lang="de-DE" sz="1400" dirty="0">
                <a:solidFill>
                  <a:schemeClr val="tx1"/>
                </a:solidFill>
              </a:rPr>
              <a:t>staatlich geprüfte Kommunikationstrainerin</a:t>
            </a:r>
          </a:p>
          <a:p>
            <a:pPr marL="171450" indent="-171450">
              <a:buFont typeface="Arial" panose="020B0604020202020204" pitchFamily="34" charset="0"/>
              <a:buChar char="•"/>
            </a:pPr>
            <a:r>
              <a:rPr lang="de-DE" sz="1400" dirty="0">
                <a:solidFill>
                  <a:schemeClr val="tx1"/>
                </a:solidFill>
              </a:rPr>
              <a:t>staatlich geprüfte Mentaltrainerin </a:t>
            </a:r>
          </a:p>
          <a:p>
            <a:pPr marL="171450" indent="-171450">
              <a:buFont typeface="Arial" panose="020B0604020202020204" pitchFamily="34" charset="0"/>
              <a:buChar char="•"/>
            </a:pPr>
            <a:r>
              <a:rPr lang="de-DE" sz="1400" dirty="0">
                <a:solidFill>
                  <a:schemeClr val="tx1"/>
                </a:solidFill>
              </a:rPr>
              <a:t>Deutsch-als-Fremdsprache-Lehrerin</a:t>
            </a:r>
          </a:p>
          <a:p>
            <a:endParaRPr lang="de-DE" sz="1400" b="1" dirty="0">
              <a:solidFill>
                <a:schemeClr val="tx1"/>
              </a:solidFill>
            </a:endParaRPr>
          </a:p>
          <a:p>
            <a:r>
              <a:rPr lang="de-DE" sz="1400" b="1" dirty="0">
                <a:solidFill>
                  <a:schemeClr val="tx1"/>
                </a:solidFill>
              </a:rPr>
              <a:t>Was ich für Ihr Unternehmen tun kann</a:t>
            </a:r>
          </a:p>
          <a:p>
            <a:pPr algn="ctr"/>
            <a:r>
              <a:rPr lang="de-DE" sz="1400" dirty="0">
                <a:solidFill>
                  <a:schemeClr val="tx1"/>
                </a:solidFill>
              </a:rPr>
              <a:t>Als interkulturelle Trainerin unterstütze ich Unternehmen dabei, interkulturelle Zusammenarbeit professionell, sensibel und strukturiert zu gestalten. </a:t>
            </a:r>
          </a:p>
          <a:p>
            <a:endParaRPr lang="de-DE" sz="1400" dirty="0">
              <a:solidFill>
                <a:schemeClr val="tx1"/>
              </a:solidFill>
            </a:endParaRPr>
          </a:p>
          <a:p>
            <a:r>
              <a:rPr lang="de-DE" sz="1400" b="1" dirty="0">
                <a:solidFill>
                  <a:schemeClr val="tx1"/>
                </a:solidFill>
              </a:rPr>
              <a:t>Meine Angebote umfassen</a:t>
            </a:r>
            <a:endParaRPr lang="de-DE" sz="1400" dirty="0">
              <a:solidFill>
                <a:schemeClr val="tx1"/>
              </a:solidFill>
            </a:endParaRPr>
          </a:p>
          <a:p>
            <a:pPr marL="285750" indent="-285750">
              <a:buFont typeface="Arial" panose="020B0604020202020204" pitchFamily="34" charset="0"/>
              <a:buChar char="•"/>
            </a:pPr>
            <a:r>
              <a:rPr lang="de-DE" sz="1400" dirty="0">
                <a:solidFill>
                  <a:schemeClr val="tx1"/>
                </a:solidFill>
              </a:rPr>
              <a:t>Workshops &amp; Trainings</a:t>
            </a:r>
          </a:p>
          <a:p>
            <a:pPr marL="285750" indent="-285750">
              <a:buFont typeface="Arial" panose="020B0604020202020204" pitchFamily="34" charset="0"/>
              <a:buChar char="•"/>
            </a:pPr>
            <a:r>
              <a:rPr lang="de-DE" sz="1400" dirty="0">
                <a:solidFill>
                  <a:schemeClr val="tx1"/>
                </a:solidFill>
              </a:rPr>
              <a:t>Beratung und Begleitung von Führungskräften</a:t>
            </a:r>
          </a:p>
          <a:p>
            <a:pPr marL="285750" indent="-285750">
              <a:buFont typeface="Arial" panose="020B0604020202020204" pitchFamily="34" charset="0"/>
              <a:buChar char="•"/>
            </a:pPr>
            <a:r>
              <a:rPr lang="de-DE" sz="1400" dirty="0">
                <a:solidFill>
                  <a:schemeClr val="tx1"/>
                </a:solidFill>
              </a:rPr>
              <a:t>Coaching von Teams und Einzelpersonen</a:t>
            </a:r>
          </a:p>
          <a:p>
            <a:endParaRPr lang="de-DE" sz="1400" b="1" dirty="0">
              <a:solidFill>
                <a:schemeClr val="tx1"/>
              </a:solidFill>
            </a:endParaRPr>
          </a:p>
        </p:txBody>
      </p:sp>
      <p:sp>
        <p:nvSpPr>
          <p:cNvPr id="11" name="Abgerundetes Rechteck 10">
            <a:extLst>
              <a:ext uri="{FF2B5EF4-FFF2-40B4-BE49-F238E27FC236}">
                <a16:creationId xmlns:a16="http://schemas.microsoft.com/office/drawing/2014/main" id="{3EAF9C0A-A0F4-8FD7-3D08-9AE4C7E3E623}"/>
              </a:ext>
            </a:extLst>
          </p:cNvPr>
          <p:cNvSpPr/>
          <p:nvPr/>
        </p:nvSpPr>
        <p:spPr>
          <a:xfrm>
            <a:off x="490382" y="7417522"/>
            <a:ext cx="1914582" cy="672053"/>
          </a:xfrm>
          <a:prstGeom prst="roundRect">
            <a:avLst>
              <a:gd name="adj" fmla="val 7942"/>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de-DE" sz="1400" b="1" dirty="0">
                <a:solidFill>
                  <a:schemeClr val="tx1"/>
                </a:solidFill>
                <a:latin typeface="Bradley Hand" pitchFamily="2" charset="77"/>
                <a:ea typeface="Ayuthaya" pitchFamily="2" charset="-34"/>
                <a:cs typeface="Ayuthaya" pitchFamily="2" charset="-34"/>
              </a:rPr>
              <a:t>Ich freue mich auf Sie und Ihr Team!</a:t>
            </a:r>
            <a:endParaRPr lang="de-DE" sz="1400" dirty="0">
              <a:solidFill>
                <a:schemeClr val="tx1"/>
              </a:solidFill>
              <a:latin typeface="Bradley Hand" pitchFamily="2" charset="77"/>
              <a:ea typeface="Ayuthaya" pitchFamily="2" charset="-34"/>
              <a:cs typeface="Ayuthaya" pitchFamily="2" charset="-34"/>
            </a:endParaRPr>
          </a:p>
        </p:txBody>
      </p:sp>
    </p:spTree>
    <p:extLst>
      <p:ext uri="{BB962C8B-B14F-4D97-AF65-F5344CB8AC3E}">
        <p14:creationId xmlns:p14="http://schemas.microsoft.com/office/powerpoint/2010/main" val="279140936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2371</Words>
  <Application>Microsoft Macintosh PowerPoint</Application>
  <PresentationFormat>A4-Papier (210 x 297 mm)</PresentationFormat>
  <Paragraphs>96</Paragraphs>
  <Slides>6</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vt:i4>
      </vt:variant>
    </vt:vector>
  </HeadingPairs>
  <TitlesOfParts>
    <vt:vector size="13" baseType="lpstr">
      <vt:lpstr>Aptos</vt:lpstr>
      <vt:lpstr>Aptos Display</vt:lpstr>
      <vt:lpstr>Arial</vt:lpstr>
      <vt:lpstr>Bradley Hand</vt:lpstr>
      <vt:lpstr>Calibri</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Simone Krais</dc:creator>
  <cp:lastModifiedBy>Simone Krais</cp:lastModifiedBy>
  <cp:revision>6</cp:revision>
  <dcterms:created xsi:type="dcterms:W3CDTF">2025-11-25T09:18:53Z</dcterms:created>
  <dcterms:modified xsi:type="dcterms:W3CDTF">2025-12-02T11:24:35Z</dcterms:modified>
</cp:coreProperties>
</file>